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12" r:id="rId3"/>
    <p:sldId id="410" r:id="rId4"/>
    <p:sldId id="411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941"/>
    <p:restoredTop sz="94753"/>
  </p:normalViewPr>
  <p:slideViewPr>
    <p:cSldViewPr snapToGrid="0" snapToObjects="1">
      <p:cViewPr varScale="1">
        <p:scale>
          <a:sx n="92" d="100"/>
          <a:sy n="92" d="100"/>
        </p:scale>
        <p:origin x="208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7565572" cy="542787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7BEBBF39-3AEC-C74B-9DD4-35107C0B05B4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BC3CF6D-E386-6241-8735-E079FD88E23F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90791D-776F-9C42-9A44-3CE2BBD417BB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5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038963" cy="645978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B777C6-4D06-A548-AE8E-16033E149500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657B0B6-C948-3C49-99A2-C4E4D47AA9C8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C5B521-0A77-694A-BBA7-67A8D6C1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2"/>
            <a:ext cx="10789920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152BC20-8D9B-1044-AE4C-C07219B54C72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0BF6043-BE0A-6342-A4D9-9D35DF32E26C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20F127F-F168-C342-9AE2-43004A546789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7565572" cy="39644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49E62DC5-994A-BA46-AAB5-BA6D5C63D304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00411" y="5010111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spc="300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762" y="5618701"/>
            <a:ext cx="562539" cy="163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78F172A4-3ACD-B144-B103-52EEC8203C1F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22"/>
          <a:stretch/>
        </p:blipFill>
        <p:spPr>
          <a:xfrm>
            <a:off x="0" y="0"/>
            <a:ext cx="12192000" cy="554736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88664"/>
            <a:ext cx="724296" cy="365125"/>
          </a:xfrm>
        </p:spPr>
        <p:txBody>
          <a:bodyPr/>
          <a:lstStyle/>
          <a:p>
            <a:fld id="{6C1510C9-B4D4-1247-865F-32024538E0DB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488664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A798-540C-2247-910A-9A4CACC19F91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F7D8-368F-A94F-B002-644DE99FCF74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9C31-C81A-B446-9221-65A679D61645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AF75-E296-1D43-9AD9-C926C3AD8B66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A33A8-ADE5-8242-B7A8-0D1BCA19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5122750" y="2975385"/>
            <a:ext cx="2042137" cy="7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4FF7524-2274-0A43-A075-3A4630476717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21774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785552" cy="4663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1556B1-3236-D443-A14E-DB234222D27F}" type="datetime1">
              <a:rPr lang="en-US" smtClean="0"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SST 8.0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7" r:id="rId4"/>
    <p:sldLayoutId id="2147483660" r:id="rId5"/>
    <p:sldLayoutId id="2147483654" r:id="rId6"/>
    <p:sldLayoutId id="2147483661" r:id="rId7"/>
    <p:sldLayoutId id="2147483671" r:id="rId8"/>
    <p:sldLayoutId id="2147483651" r:id="rId9"/>
    <p:sldLayoutId id="2147483668" r:id="rId10"/>
    <p:sldLayoutId id="2147483665" r:id="rId11"/>
    <p:sldLayoutId id="2147483669" r:id="rId12"/>
    <p:sldLayoutId id="2147483655" r:id="rId13"/>
    <p:sldLayoutId id="2147483662" r:id="rId14"/>
    <p:sldLayoutId id="2147483663" r:id="rId15"/>
    <p:sldLayoutId id="214748367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182880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System Font Regular"/>
        <a:buChar char="◦"/>
        <a:defRPr sz="24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2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20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xkcd.com/353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sst-simulator.org/SSTPages/SSTUserPythonFileForma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8F5B-E5D9-604B-8E77-A6D6C68D6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an SST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8DACB-D917-4D48-9E8E-F0AFF08D1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SST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C84F-5AC8-5149-80D9-E142690F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A507B-42DA-864F-81B9-E45FE19E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CEDD7-102C-7344-A3AD-0AB750325204}"/>
              </a:ext>
            </a:extLst>
          </p:cNvPr>
          <p:cNvSpPr txBox="1"/>
          <p:nvPr/>
        </p:nvSpPr>
        <p:spPr>
          <a:xfrm>
            <a:off x="5428013" y="6493405"/>
            <a:ext cx="21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SAND2018-8899 TR</a:t>
            </a:r>
          </a:p>
        </p:txBody>
      </p:sp>
    </p:spTree>
    <p:extLst>
      <p:ext uri="{BB962C8B-B14F-4D97-AF65-F5344CB8AC3E}">
        <p14:creationId xmlns:p14="http://schemas.microsoft.com/office/powerpoint/2010/main" val="22957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DB38C8-FA8A-1746-9B05-C61EFFBB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FE0B8-83BF-2F40-90A6-368EB1479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F3D4-A24E-C344-9031-5C0047D69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FA0EC0-DE9A-934C-AC1F-5155D958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through a few examples to see</a:t>
            </a:r>
          </a:p>
          <a:p>
            <a:pPr lvl="1"/>
            <a:r>
              <a:rPr lang="en-US" dirty="0"/>
              <a:t>Enable statistics</a:t>
            </a:r>
          </a:p>
          <a:p>
            <a:pPr lvl="1"/>
            <a:r>
              <a:rPr lang="en-US" dirty="0"/>
              <a:t>Add a component and link it up</a:t>
            </a:r>
          </a:p>
          <a:p>
            <a:pPr lvl="1"/>
            <a:r>
              <a:rPr lang="en-US" dirty="0"/>
              <a:t>Add a parameter</a:t>
            </a:r>
          </a:p>
        </p:txBody>
      </p:sp>
    </p:spTree>
    <p:extLst>
      <p:ext uri="{BB962C8B-B14F-4D97-AF65-F5344CB8AC3E}">
        <p14:creationId xmlns:p14="http://schemas.microsoft.com/office/powerpoint/2010/main" val="42137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7C41-0122-A34B-80CC-F9D7D1FE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Add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D38B1-E888-FD48-8764-D56431333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1113-1E4D-D54A-B239-6232DFD2B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3872A0-FCCC-B24A-A4E7-4986A73A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example001.py</a:t>
            </a:r>
          </a:p>
          <a:p>
            <a:pPr lvl="1"/>
            <a:r>
              <a:rPr lang="en-US" dirty="0"/>
              <a:t>Miranda-based CPU, L1, and memory</a:t>
            </a:r>
          </a:p>
          <a:p>
            <a:r>
              <a:rPr lang="en-US" dirty="0"/>
              <a:t>Try it: Enable statistics</a:t>
            </a:r>
          </a:p>
          <a:p>
            <a:pPr lvl="1"/>
            <a:r>
              <a:rPr lang="en-US" dirty="0"/>
              <a:t>Tip: caches have a </a:t>
            </a:r>
            <a:r>
              <a:rPr lang="en-US" i="1" dirty="0"/>
              <a:t>lot</a:t>
            </a:r>
            <a:r>
              <a:rPr lang="en-US" dirty="0"/>
              <a:t> of statistics – try outputting to a file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152C2-8F31-8C49-AAC2-A49D5A1FE9BD}"/>
              </a:ext>
            </a:extLst>
          </p:cNvPr>
          <p:cNvSpPr txBox="1"/>
          <p:nvPr/>
        </p:nvSpPr>
        <p:spPr>
          <a:xfrm>
            <a:off x="3541741" y="3242306"/>
            <a:ext cx="5147733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sst.statOutputCSV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sst.setStatisticOutputOptions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stats.csv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“separator” : “,”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sst.setStatisticLoadLevel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(7)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sst.enableAllStatisticsForAllComponents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“type”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sst.AccumulatorStatistic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6971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A5FC-A682-D74D-8B9D-5EE0661A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Change and/or add a parameter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E9383-5EB3-FB45-8601-0010AB82F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F3D37-DD5F-D24E-814C-7802EC363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15BC8-BB71-0C4A-B073-A16997734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it: Change some statistics</a:t>
            </a:r>
          </a:p>
          <a:p>
            <a:r>
              <a:rPr lang="en-US" dirty="0"/>
              <a:t>Take a look at the L1 cache</a:t>
            </a:r>
          </a:p>
          <a:p>
            <a:pPr lvl="1"/>
            <a:r>
              <a:rPr lang="en-US" dirty="0"/>
              <a:t>What happens as cache size changes?</a:t>
            </a:r>
          </a:p>
          <a:p>
            <a:r>
              <a:rPr lang="en-US" dirty="0"/>
              <a:t>Bonus</a:t>
            </a:r>
          </a:p>
          <a:p>
            <a:pPr lvl="1"/>
            <a:r>
              <a:rPr lang="en-US" dirty="0"/>
              <a:t>What happens if you set </a:t>
            </a:r>
            <a:r>
              <a:rPr lang="en-US"/>
              <a:t>the XXX </a:t>
            </a:r>
            <a:r>
              <a:rPr lang="en-US" dirty="0"/>
              <a:t>parameter?</a:t>
            </a:r>
          </a:p>
          <a:p>
            <a:pPr lvl="1"/>
            <a:r>
              <a:rPr lang="en-US" dirty="0"/>
              <a:t>Hint: use “</a:t>
            </a:r>
            <a:r>
              <a:rPr lang="en-US" dirty="0" err="1"/>
              <a:t>sst</a:t>
            </a:r>
            <a:r>
              <a:rPr lang="en-US" dirty="0"/>
              <a:t>-info </a:t>
            </a:r>
            <a:r>
              <a:rPr lang="en-US" dirty="0" err="1"/>
              <a:t>memHierarchy.Cache</a:t>
            </a:r>
            <a:r>
              <a:rPr lang="en-US" dirty="0"/>
              <a:t>” to find the correct parameter name</a:t>
            </a:r>
          </a:p>
        </p:txBody>
      </p:sp>
    </p:spTree>
    <p:extLst>
      <p:ext uri="{BB962C8B-B14F-4D97-AF65-F5344CB8AC3E}">
        <p14:creationId xmlns:p14="http://schemas.microsoft.com/office/powerpoint/2010/main" val="1013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3DA2-D61E-BC49-9925-6CE00F83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Add a new component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0A89D-7C22-CA4A-B5A2-31C704AF4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BAF4A-5CF1-9F49-89F9-C5EA1D255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64322-000C-804A-BBDB-81263770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very simple L2 between the L1 and memory</a:t>
            </a:r>
          </a:p>
          <a:p>
            <a:pPr lvl="1"/>
            <a:r>
              <a:rPr lang="en-US" dirty="0"/>
              <a:t>Tip: the only difference between L1 and L2 is that the L1 has the L1 parameter set to true</a:t>
            </a:r>
          </a:p>
          <a:p>
            <a:pPr lvl="1"/>
            <a:r>
              <a:rPr lang="en-US" dirty="0"/>
              <a:t>Hint: Copy the L1 parameters and change to be more L2-like</a:t>
            </a:r>
          </a:p>
          <a:p>
            <a:pPr lvl="1"/>
            <a:r>
              <a:rPr lang="en-US" dirty="0"/>
              <a:t>How does the L2 affect simulated time?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Stuck? Take a look at exercise001-l2.py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628EF-1272-D640-8B19-5421B7B03C6C}"/>
              </a:ext>
            </a:extLst>
          </p:cNvPr>
          <p:cNvSpPr txBox="1"/>
          <p:nvPr/>
        </p:nvSpPr>
        <p:spPr>
          <a:xfrm>
            <a:off x="2008363" y="3242306"/>
            <a:ext cx="5147733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sst.statOutputCSV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sst.setStatisticOutputOptions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stats.csv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“separator” : “,”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sst.setStatisticLoadLevel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(7)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sst.enableAllStatisticsForAllComponents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“type”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sst.AccumulatorStatistic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514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46D7-E31A-0145-9414-3AC558E0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1B73A-5F4D-8D48-8738-EC42D4965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F81B9-4E8D-5F4F-9A27-1C3BC0CE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EAE14-C583-0F44-BA12-0EE07B65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  <a:p>
            <a:r>
              <a:rPr lang="en-US" dirty="0"/>
              <a:t>Some exercises</a:t>
            </a:r>
          </a:p>
        </p:txBody>
      </p:sp>
    </p:spTree>
    <p:extLst>
      <p:ext uri="{BB962C8B-B14F-4D97-AF65-F5344CB8AC3E}">
        <p14:creationId xmlns:p14="http://schemas.microsoft.com/office/powerpoint/2010/main" val="254901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38665F-FC72-3949-AD79-58F9A6B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simulator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BEAEA-50F6-0F47-A991-9450C8C5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35EF-B058-944C-911E-8F067513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D478E-4DB0-6E43-959D-D6E1E4F6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Python API</a:t>
            </a:r>
          </a:p>
          <a:p>
            <a:pPr lvl="1"/>
            <a:r>
              <a:rPr lang="en-US" dirty="0"/>
              <a:t>Define global parameters</a:t>
            </a:r>
          </a:p>
          <a:p>
            <a:pPr lvl="1"/>
            <a:r>
              <a:rPr lang="en-US" dirty="0"/>
              <a:t>Define components</a:t>
            </a:r>
          </a:p>
          <a:p>
            <a:pPr lvl="2"/>
            <a:r>
              <a:rPr lang="en-US" dirty="0"/>
              <a:t>Add parameters</a:t>
            </a:r>
          </a:p>
          <a:p>
            <a:pPr lvl="2"/>
            <a:r>
              <a:rPr lang="en-US" dirty="0"/>
              <a:t>Configure statistics</a:t>
            </a:r>
          </a:p>
          <a:p>
            <a:pPr lvl="1"/>
            <a:r>
              <a:rPr lang="en-US" dirty="0"/>
              <a:t>Define links to connect components</a:t>
            </a:r>
          </a:p>
          <a:p>
            <a:pPr lvl="1"/>
            <a:endParaRPr lang="en-US" dirty="0"/>
          </a:p>
          <a:p>
            <a:r>
              <a:rPr lang="en-US" dirty="0"/>
              <a:t>Runs the actual Python runtime</a:t>
            </a:r>
          </a:p>
          <a:p>
            <a:pPr lvl="1"/>
            <a:r>
              <a:rPr lang="en-US" dirty="0"/>
              <a:t>Loops, functions, classes, etc.</a:t>
            </a:r>
          </a:p>
          <a:p>
            <a:pPr lvl="1"/>
            <a:r>
              <a:rPr lang="en-US" dirty="0"/>
              <a:t>Import your favorite Python libraries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2" descr="ython">
            <a:hlinkClick r:id="rId2"/>
            <a:extLst>
              <a:ext uri="{FF2B5EF4-FFF2-40B4-BE49-F238E27FC236}">
                <a16:creationId xmlns:a16="http://schemas.microsoft.com/office/drawing/2014/main" id="{E2CE3E27-4255-8142-931F-8B7FD936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44" y="1035988"/>
            <a:ext cx="4014622" cy="45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39F5C-64FB-3040-AC07-C41CF5A962F0}"/>
              </a:ext>
            </a:extLst>
          </p:cNvPr>
          <p:cNvSpPr/>
          <p:nvPr/>
        </p:nvSpPr>
        <p:spPr>
          <a:xfrm>
            <a:off x="1980405" y="5637373"/>
            <a:ext cx="8229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http://sst-simulator.org/SSTPages/SSTUserPythonFileFormat/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46D7-E31A-0145-9414-3AC558E0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1B73A-5F4D-8D48-8738-EC42D4965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F81B9-4E8D-5F4F-9A27-1C3BC0CE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EAE14-C583-0F44-BA12-0EE07B65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sst.setProgramOption</a:t>
            </a:r>
            <a:r>
              <a:rPr lang="en-US" dirty="0"/>
              <a:t>(option, value)</a:t>
            </a:r>
          </a:p>
          <a:p>
            <a:r>
              <a:rPr lang="en-US" dirty="0"/>
              <a:t>Can specify much of what you can specify on the command line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timebase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Used for simulations that can’t be timed in ”</a:t>
            </a:r>
            <a:r>
              <a:rPr lang="en-US" dirty="0" err="1"/>
              <a:t>ps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stopAtCycle</a:t>
            </a:r>
            <a:endParaRPr lang="en-US" dirty="0"/>
          </a:p>
          <a:p>
            <a:pPr lvl="2"/>
            <a:r>
              <a:rPr lang="en-US" dirty="0"/>
              <a:t>Tell SST to end the simulation at this time (examples: “1s”, “500us”)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5989A-E1C8-994E-A134-A63BB10C2A96}"/>
              </a:ext>
            </a:extLst>
          </p:cNvPr>
          <p:cNvSpPr txBox="1"/>
          <p:nvPr/>
        </p:nvSpPr>
        <p:spPr>
          <a:xfrm>
            <a:off x="4045998" y="4345755"/>
            <a:ext cx="4139219" cy="14454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numCol="2" rtlCol="0">
            <a:noAutofit/>
          </a:bodyPr>
          <a:lstStyle/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debug-file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stop-at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heartbeat-period</a:t>
            </a:r>
          </a:p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timebase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partitioner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verbose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output-partition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output-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output-dot</a:t>
            </a:r>
          </a:p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numRanks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numThreads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6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9E52-BA48-DE43-885E-4D2B55C4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128E0-EA25-F947-9098-5C452B651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8C074-1770-2944-957C-548BA8482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E7CBF7-2E17-3E44-830F-A32B9129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Declare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sst.component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(“name”, 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library.componentName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US" b="1" dirty="0">
                <a:solidFill>
                  <a:schemeClr val="accent6"/>
                </a:solidFill>
              </a:rPr>
              <a:t>API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addLink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Connects this component to a Link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addParam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(name, value)</a:t>
            </a:r>
            <a:r>
              <a:rPr lang="en-US" dirty="0"/>
              <a:t>	Adds a parameter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addParams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Adds a dictionary of parameters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enableAllStatistics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Enable all statistics, with optional parameters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enableStatistics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Enable specified statistics with optional parameters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getFullName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Return the full name, after any prefix, of the component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setRank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Sets which rank the component should sit on</a:t>
            </a:r>
          </a:p>
          <a:p>
            <a:pPr marL="382588" lvl="1" indent="-182563">
              <a:tabLst>
                <a:tab pos="3538538" algn="l"/>
              </a:tabLst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setWeight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	Sets the weight of the component</a:t>
            </a:r>
          </a:p>
        </p:txBody>
      </p:sp>
    </p:spTree>
    <p:extLst>
      <p:ext uri="{BB962C8B-B14F-4D97-AF65-F5344CB8AC3E}">
        <p14:creationId xmlns:p14="http://schemas.microsoft.com/office/powerpoint/2010/main" val="1274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5472-1849-A145-AAAE-02B26FAD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links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C87BC-B7A7-8142-A5A1-4E15F208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4D09D-D9B1-8B47-9667-02D852D23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1A5803-4633-824F-8C3B-F1662E28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Declare</a:t>
            </a:r>
          </a:p>
          <a:p>
            <a:pPr lvl="1"/>
            <a:r>
              <a:rPr lang="en-US" dirty="0" err="1"/>
              <a:t>sst.Link</a:t>
            </a:r>
            <a:r>
              <a:rPr lang="en-US" dirty="0"/>
              <a:t>(“name”)</a:t>
            </a:r>
          </a:p>
          <a:p>
            <a:r>
              <a:rPr lang="en-US" b="1" dirty="0">
                <a:solidFill>
                  <a:schemeClr val="accent6"/>
                </a:solidFill>
              </a:rPr>
              <a:t>Connect</a:t>
            </a:r>
          </a:p>
          <a:p>
            <a:pPr lvl="1"/>
            <a:r>
              <a:rPr lang="en-US" dirty="0"/>
              <a:t>Add endpoints to link: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link.connect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(endpoint1, endpoint2)</a:t>
            </a:r>
          </a:p>
          <a:p>
            <a:pPr lvl="2"/>
            <a:r>
              <a:rPr lang="en-US" dirty="0"/>
              <a:t>Endpoint: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(component, ”port”, “latency”)</a:t>
            </a:r>
          </a:p>
          <a:p>
            <a:pPr lvl="1"/>
            <a:r>
              <a:rPr lang="en-US" dirty="0"/>
              <a:t>Or, add link to endpoints: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component.addLink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(link, “port”, “latency”)</a:t>
            </a:r>
          </a:p>
          <a:p>
            <a:r>
              <a:rPr lang="en-US" dirty="0"/>
              <a:t>Optionally, specify that link shouldn’t be cut by partitioning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link.setNoCut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48CC-0881-A846-A4F0-69C220D9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B36F5-E418-6F4E-B2E0-66AE57847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212C-DF60-5D41-A944-A0A3A28D5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B32E8-EE15-2B4D-ACB9-534081702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use the </a:t>
            </a:r>
            <a:r>
              <a:rPr lang="en-US" i="1" dirty="0"/>
              <a:t>Statistics API</a:t>
            </a:r>
            <a:r>
              <a:rPr lang="en-US" dirty="0"/>
              <a:t> to standardize statistics collections</a:t>
            </a:r>
          </a:p>
          <a:p>
            <a:r>
              <a:rPr lang="en-US" dirty="0"/>
              <a:t>User can then specify</a:t>
            </a:r>
          </a:p>
          <a:p>
            <a:pPr lvl="1"/>
            <a:r>
              <a:rPr lang="en-US" b="1" i="1" dirty="0">
                <a:solidFill>
                  <a:schemeClr val="accent5"/>
                </a:solidFill>
              </a:rPr>
              <a:t>What</a:t>
            </a:r>
            <a:r>
              <a:rPr lang="en-US" dirty="0"/>
              <a:t> statistics to collect </a:t>
            </a:r>
          </a:p>
          <a:p>
            <a:pPr lvl="2"/>
            <a:r>
              <a:rPr lang="en-US" dirty="0"/>
              <a:t>Specify by name or by statistic “level”</a:t>
            </a:r>
          </a:p>
          <a:p>
            <a:pPr lvl="1"/>
            <a:r>
              <a:rPr lang="en-US" b="1" i="1" dirty="0">
                <a:solidFill>
                  <a:schemeClr val="accent5"/>
                </a:solidFill>
              </a:rPr>
              <a:t>Where</a:t>
            </a:r>
            <a:r>
              <a:rPr lang="en-US" dirty="0"/>
              <a:t> to put statistics and in what format</a:t>
            </a:r>
          </a:p>
          <a:p>
            <a:pPr lvl="2"/>
            <a:r>
              <a:rPr lang="en-US" dirty="0" err="1"/>
              <a:t>stdout</a:t>
            </a:r>
            <a:r>
              <a:rPr lang="en-US" dirty="0"/>
              <a:t>, file, txt, csv, </a:t>
            </a:r>
            <a:r>
              <a:rPr lang="en-US" dirty="0" err="1"/>
              <a:t>jetc</a:t>
            </a:r>
            <a:r>
              <a:rPr lang="en-US" dirty="0"/>
              <a:t>.</a:t>
            </a:r>
          </a:p>
          <a:p>
            <a:pPr lvl="1"/>
            <a:r>
              <a:rPr lang="en-US" b="1" i="1" dirty="0">
                <a:solidFill>
                  <a:schemeClr val="accent5"/>
                </a:solidFill>
              </a:rPr>
              <a:t>When</a:t>
            </a:r>
            <a:r>
              <a:rPr lang="en-US" dirty="0"/>
              <a:t> to print statistics</a:t>
            </a:r>
          </a:p>
          <a:p>
            <a:pPr lvl="2"/>
            <a:r>
              <a:rPr lang="en-US" dirty="0"/>
              <a:t>Just at end of simulation or specify an interval such as every 1ms</a:t>
            </a:r>
          </a:p>
          <a:p>
            <a:pPr lvl="1"/>
            <a:r>
              <a:rPr lang="en-US" b="1" i="1" dirty="0">
                <a:solidFill>
                  <a:schemeClr val="accent5"/>
                </a:solidFill>
              </a:rPr>
              <a:t>How</a:t>
            </a:r>
            <a:r>
              <a:rPr lang="en-US" dirty="0"/>
              <a:t> to collect statistics</a:t>
            </a:r>
          </a:p>
          <a:p>
            <a:pPr lvl="2"/>
            <a:r>
              <a:rPr lang="en-US" dirty="0"/>
              <a:t>Accumulator/summary or histogram</a:t>
            </a:r>
          </a:p>
        </p:txBody>
      </p:sp>
    </p:spTree>
    <p:extLst>
      <p:ext uri="{BB962C8B-B14F-4D97-AF65-F5344CB8AC3E}">
        <p14:creationId xmlns:p14="http://schemas.microsoft.com/office/powerpoint/2010/main" val="272597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B3E-95F0-A44A-9457-18937332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 Statistics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7DD4C-89D1-0D4F-9173-E777C138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CF5E2-FFBE-BC41-9533-9AA775539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BA5AE-5770-DA41-8419-55B86A5F0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onsolas" charset="0"/>
                <a:cs typeface="Consolas" charset="0"/>
              </a:rPr>
              <a:t>Select statistics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enableAllStatisticsForAllComponents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enableAllStatisticsForComponentName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enableAllStatisticsForComponentType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enableStatisticForComponentName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enableStatisticForComponentType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setStatisticLoadLevel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r>
              <a:rPr lang="en-US" dirty="0">
                <a:ea typeface="Consolas" charset="0"/>
                <a:cs typeface="Consolas" charset="0"/>
              </a:rPr>
              <a:t>Select output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setStatisticOutput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setStatisticOutputOption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setStatisticOutputOptions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(...)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3342E-BF78-D241-9619-1083E5F480D7}"/>
              </a:ext>
            </a:extLst>
          </p:cNvPr>
          <p:cNvSpPr txBox="1"/>
          <p:nvPr/>
        </p:nvSpPr>
        <p:spPr>
          <a:xfrm>
            <a:off x="6790266" y="1429232"/>
            <a:ext cx="5147733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sst.statOutputCSV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sst.setStatisticOutputOptions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stats.csv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“separator” : “,”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sst.setStatisticLoadLevel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(7)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sst.enableAllStatisticsForAllComponents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“type” : 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sst.AccumulatorStatistic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41631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BA7D-6FE8-7F43-9B14-45A86C6E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333C7-5A9E-B747-A298-529F1CEAF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SST 8.0 Tutorial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ACA6-ACE1-6946-BEB6-FA5D4D159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9E1A07-06E3-AA40-B53C-AC299586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exit(…)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Exits SST; indicates script wants to exit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getMPIRankCount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 number of ranks currently being used to run SST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getProgramOptions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Returns dictionary of currently specified program options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popNamePrefix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Remove most recent addition to the component/link name prefix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pushNamePrefix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 to component/link name prefix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setProgramOption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(name, value)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the specified program option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setProgramOptions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 a dictionary of program options</a:t>
            </a:r>
          </a:p>
        </p:txBody>
      </p:sp>
    </p:spTree>
    <p:extLst>
      <p:ext uri="{BB962C8B-B14F-4D97-AF65-F5344CB8AC3E}">
        <p14:creationId xmlns:p14="http://schemas.microsoft.com/office/powerpoint/2010/main" val="40243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1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PPT_fixed" id="{321FDF8B-D849-7F4B-BFA0-17F4FC9C2AFC}" vid="{56D18D68-F30A-A148-AFB2-DB7A5D1F00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 Theme 1</Template>
  <TotalTime>21156</TotalTime>
  <Words>596</Words>
  <Application>Microsoft Macintosh PowerPoint</Application>
  <PresentationFormat>Widescreen</PresentationFormat>
  <Paragraphs>182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Consolas</vt:lpstr>
      <vt:lpstr>Gill Sans MT</vt:lpstr>
      <vt:lpstr>System Font Regular</vt:lpstr>
      <vt:lpstr>Trebuchet MS</vt:lpstr>
      <vt:lpstr>Sandia Theme 1</vt:lpstr>
      <vt:lpstr>Configuring an SST Simulation</vt:lpstr>
      <vt:lpstr>Topics</vt:lpstr>
      <vt:lpstr>Creating a simulator</vt:lpstr>
      <vt:lpstr>Global parameters</vt:lpstr>
      <vt:lpstr>Defining components</vt:lpstr>
      <vt:lpstr>Defining links</vt:lpstr>
      <vt:lpstr>Configuring statistics</vt:lpstr>
      <vt:lpstr>SST Statistics API</vt:lpstr>
      <vt:lpstr>Misc API</vt:lpstr>
      <vt:lpstr>Exercises</vt:lpstr>
      <vt:lpstr>Example 1: Add statistics</vt:lpstr>
      <vt:lpstr>Example 2: Change and/or add a parameter</vt:lpstr>
      <vt:lpstr>Example 3: Add a new component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SST Element Libraries</dc:title>
  <dc:creator>Voskuilen, Gwendolyn Renae</dc:creator>
  <cp:lastModifiedBy>Arun Rodrigues</cp:lastModifiedBy>
  <cp:revision>40</cp:revision>
  <dcterms:created xsi:type="dcterms:W3CDTF">2018-07-10T22:59:00Z</dcterms:created>
  <dcterms:modified xsi:type="dcterms:W3CDTF">2018-08-13T16:21:58Z</dcterms:modified>
</cp:coreProperties>
</file>